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39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09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230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64DBEA93-9B14-4D34-897E-626BAAB6E4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89534"/>
            <a:ext cx="1743667" cy="523100"/>
          </a:xfrm>
          <a:prstGeom prst="rect">
            <a:avLst/>
          </a:prstGeom>
        </p:spPr>
      </p:pic>
      <p:sp>
        <p:nvSpPr>
          <p:cNvPr id="34" name="Rechteck 33">
            <a:extLst>
              <a:ext uri="{FF2B5EF4-FFF2-40B4-BE49-F238E27FC236}">
                <a16:creationId xmlns:a16="http://schemas.microsoft.com/office/drawing/2014/main" id="{6E0EC3E5-2F78-4606-A4A9-0D26D1AA6F26}"/>
              </a:ext>
            </a:extLst>
          </p:cNvPr>
          <p:cNvSpPr/>
          <p:nvPr userDrawn="1"/>
        </p:nvSpPr>
        <p:spPr>
          <a:xfrm>
            <a:off x="216351" y="4799434"/>
            <a:ext cx="2927201" cy="4359314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AC87685E-5923-4113-8332-0D6DF568338F}"/>
              </a:ext>
            </a:extLst>
          </p:cNvPr>
          <p:cNvSpPr/>
          <p:nvPr userDrawn="1"/>
        </p:nvSpPr>
        <p:spPr>
          <a:xfrm>
            <a:off x="3294751" y="4799434"/>
            <a:ext cx="5489355" cy="4359314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D707F8C2-4E76-4015-B35E-CAB84F1539EA}"/>
              </a:ext>
            </a:extLst>
          </p:cNvPr>
          <p:cNvSpPr/>
          <p:nvPr userDrawn="1"/>
        </p:nvSpPr>
        <p:spPr>
          <a:xfrm>
            <a:off x="216351" y="991373"/>
            <a:ext cx="8567755" cy="3668405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62D27BC5-5F23-482E-B0E3-B6FCB08814A0}"/>
              </a:ext>
            </a:extLst>
          </p:cNvPr>
          <p:cNvSpPr/>
          <p:nvPr userDrawn="1"/>
        </p:nvSpPr>
        <p:spPr>
          <a:xfrm>
            <a:off x="8953500" y="991373"/>
            <a:ext cx="3705561" cy="8167375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FC8728E6-C0C4-472C-90DF-3B475818D1C8}"/>
              </a:ext>
            </a:extLst>
          </p:cNvPr>
          <p:cNvSpPr/>
          <p:nvPr userDrawn="1"/>
        </p:nvSpPr>
        <p:spPr>
          <a:xfrm>
            <a:off x="4216997" y="1119590"/>
            <a:ext cx="324000" cy="324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F3EC0B6E-3651-413B-A1A6-811C8F3BC215}"/>
              </a:ext>
            </a:extLst>
          </p:cNvPr>
          <p:cNvSpPr/>
          <p:nvPr userDrawn="1"/>
        </p:nvSpPr>
        <p:spPr>
          <a:xfrm>
            <a:off x="216352" y="181994"/>
            <a:ext cx="4451902" cy="4456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Canvas Einführung neuer digitaler Funktionen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09316E5D-147C-44B1-9F53-1D86B589364B}"/>
              </a:ext>
            </a:extLst>
          </p:cNvPr>
          <p:cNvSpPr txBox="1"/>
          <p:nvPr userDrawn="1"/>
        </p:nvSpPr>
        <p:spPr>
          <a:xfrm>
            <a:off x="3008777" y="1387844"/>
            <a:ext cx="3183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600" dirty="0"/>
              <a:t>Aktueller Stand der Nutzung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Welche Systemfunktionen werden bereits genutzt?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Welche soll(en) zu einem späteren Zeitpunkt umgesetzt werden?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Was soll nicht mit dem System dokumentiert werden?</a:t>
            </a:r>
          </a:p>
        </p:txBody>
      </p:sp>
      <p:pic>
        <p:nvPicPr>
          <p:cNvPr id="41" name="Grafik 40" descr="Häkchen">
            <a:extLst>
              <a:ext uri="{FF2B5EF4-FFF2-40B4-BE49-F238E27FC236}">
                <a16:creationId xmlns:a16="http://schemas.microsoft.com/office/drawing/2014/main" id="{C94025A6-A1FB-408A-B83F-9E11234ED6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47289" y="1161410"/>
            <a:ext cx="263415" cy="263415"/>
          </a:xfrm>
          <a:prstGeom prst="rect">
            <a:avLst/>
          </a:prstGeom>
        </p:spPr>
      </p:pic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09F70311-F6C8-491B-867F-BF901A135147}"/>
              </a:ext>
            </a:extLst>
          </p:cNvPr>
          <p:cNvCxnSpPr>
            <a:cxnSpLocks/>
          </p:cNvCxnSpPr>
          <p:nvPr userDrawn="1"/>
        </p:nvCxnSpPr>
        <p:spPr>
          <a:xfrm>
            <a:off x="365417" y="3799031"/>
            <a:ext cx="827801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Inhaltsplatzhalter 6">
            <a:extLst>
              <a:ext uri="{FF2B5EF4-FFF2-40B4-BE49-F238E27FC236}">
                <a16:creationId xmlns:a16="http://schemas.microsoft.com/office/drawing/2014/main" id="{E0182236-1660-4A2F-A7B6-6DFDC3527304}"/>
              </a:ext>
            </a:extLst>
          </p:cNvPr>
          <p:cNvSpPr txBox="1">
            <a:spLocks/>
          </p:cNvSpPr>
          <p:nvPr userDrawn="1"/>
        </p:nvSpPr>
        <p:spPr>
          <a:xfrm>
            <a:off x="594118" y="3836684"/>
            <a:ext cx="7468738" cy="770592"/>
          </a:xfrm>
          <a:prstGeom prst="rect">
            <a:avLst/>
          </a:prstGeom>
        </p:spPr>
        <p:txBody>
          <a:bodyPr/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3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200" dirty="0"/>
              <a:t>Was wollen wir nicht über das System umsetzen?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1050" dirty="0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EA5360C9-1912-4FC6-929C-D0A65A9CB82E}"/>
              </a:ext>
            </a:extLst>
          </p:cNvPr>
          <p:cNvSpPr txBox="1"/>
          <p:nvPr userDrawn="1"/>
        </p:nvSpPr>
        <p:spPr>
          <a:xfrm>
            <a:off x="349624" y="5128709"/>
            <a:ext cx="27593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600" dirty="0"/>
              <a:t>Nächste Schritte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Welche Funktion soll als nächste umgesetzt werden?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Welche Möglichkeiten der Dokumentation sollen genutzt werden?</a:t>
            </a:r>
          </a:p>
        </p:txBody>
      </p:sp>
      <p:pic>
        <p:nvPicPr>
          <p:cNvPr id="45" name="Grafik 44" descr="Wandern">
            <a:extLst>
              <a:ext uri="{FF2B5EF4-FFF2-40B4-BE49-F238E27FC236}">
                <a16:creationId xmlns:a16="http://schemas.microsoft.com/office/drawing/2014/main" id="{17B2CD73-C17A-4151-8AEF-64DC202AF5B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46904" y="4832796"/>
            <a:ext cx="454511" cy="454511"/>
          </a:xfrm>
          <a:prstGeom prst="rect">
            <a:avLst/>
          </a:prstGeom>
        </p:spPr>
      </p:pic>
      <p:sp>
        <p:nvSpPr>
          <p:cNvPr id="46" name="Inhaltsplatzhalter 6">
            <a:extLst>
              <a:ext uri="{FF2B5EF4-FFF2-40B4-BE49-F238E27FC236}">
                <a16:creationId xmlns:a16="http://schemas.microsoft.com/office/drawing/2014/main" id="{7E62992B-0222-4C6D-B6E4-00DA3D6B52E6}"/>
              </a:ext>
            </a:extLst>
          </p:cNvPr>
          <p:cNvSpPr txBox="1">
            <a:spLocks/>
          </p:cNvSpPr>
          <p:nvPr userDrawn="1"/>
        </p:nvSpPr>
        <p:spPr>
          <a:xfrm>
            <a:off x="349623" y="7839235"/>
            <a:ext cx="2759335" cy="770592"/>
          </a:xfrm>
          <a:prstGeom prst="rect">
            <a:avLst/>
          </a:prstGeom>
        </p:spPr>
        <p:txBody>
          <a:bodyPr/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3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u="sng" dirty="0"/>
              <a:t>ersetzt [altes Dokument]:</a:t>
            </a:r>
            <a:endParaRPr lang="en-US" sz="1050" u="sng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1050" dirty="0"/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76C05647-9F92-4B0D-AF5F-5976A2A3D7CA}"/>
              </a:ext>
            </a:extLst>
          </p:cNvPr>
          <p:cNvSpPr txBox="1"/>
          <p:nvPr userDrawn="1"/>
        </p:nvSpPr>
        <p:spPr>
          <a:xfrm>
            <a:off x="4216997" y="5118762"/>
            <a:ext cx="3634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600"/>
              <a:t>Vorbereitung</a:t>
            </a:r>
          </a:p>
          <a:p>
            <a:pPr algn="ctr"/>
            <a:r>
              <a:rPr lang="de-DE" sz="800">
                <a:solidFill>
                  <a:schemeClr val="bg1">
                    <a:lumMod val="65000"/>
                  </a:schemeClr>
                </a:solidFill>
              </a:rPr>
              <a:t>Welche Aufgaben sind vor der Einführung weiterer Funktionen zu erledigen?</a:t>
            </a:r>
          </a:p>
          <a:p>
            <a:pPr algn="ctr"/>
            <a:r>
              <a:rPr lang="de-DE" sz="800">
                <a:solidFill>
                  <a:schemeClr val="bg1">
                    <a:lumMod val="65000"/>
                  </a:schemeClr>
                </a:solidFill>
              </a:rPr>
              <a:t>Wer ist dafür zuständig?</a:t>
            </a:r>
          </a:p>
        </p:txBody>
      </p:sp>
      <p:pic>
        <p:nvPicPr>
          <p:cNvPr id="48" name="Grafik 47" descr="Checkliste RNL">
            <a:extLst>
              <a:ext uri="{FF2B5EF4-FFF2-40B4-BE49-F238E27FC236}">
                <a16:creationId xmlns:a16="http://schemas.microsoft.com/office/drawing/2014/main" id="{372AAE29-D637-47F1-8E22-8CAEA2C6DDF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36024" y="4847550"/>
            <a:ext cx="425004" cy="425004"/>
          </a:xfrm>
          <a:prstGeom prst="rect">
            <a:avLst/>
          </a:prstGeom>
        </p:spPr>
      </p:pic>
      <p:sp>
        <p:nvSpPr>
          <p:cNvPr id="49" name="Textfeld 48">
            <a:extLst>
              <a:ext uri="{FF2B5EF4-FFF2-40B4-BE49-F238E27FC236}">
                <a16:creationId xmlns:a16="http://schemas.microsoft.com/office/drawing/2014/main" id="{EF4B2EEE-CDBA-4D37-AF1B-B7B9F572F2BA}"/>
              </a:ext>
            </a:extLst>
          </p:cNvPr>
          <p:cNvSpPr txBox="1"/>
          <p:nvPr userDrawn="1"/>
        </p:nvSpPr>
        <p:spPr>
          <a:xfrm>
            <a:off x="9066044" y="1465684"/>
            <a:ext cx="35143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600" dirty="0"/>
              <a:t>Feedback</a:t>
            </a:r>
          </a:p>
          <a:p>
            <a:pPr algn="ctr"/>
            <a:r>
              <a:rPr lang="de-DE" sz="900" dirty="0">
                <a:solidFill>
                  <a:schemeClr val="bg1">
                    <a:lumMod val="65000"/>
                  </a:schemeClr>
                </a:solidFill>
              </a:rPr>
              <a:t>Platz zum Sammeln von Rückmeldungen zur bisherigen Nutzung des Systems und Wünschen</a:t>
            </a:r>
          </a:p>
        </p:txBody>
      </p:sp>
      <p:pic>
        <p:nvPicPr>
          <p:cNvPr id="50" name="Grafik 49" descr="Chat">
            <a:extLst>
              <a:ext uri="{FF2B5EF4-FFF2-40B4-BE49-F238E27FC236}">
                <a16:creationId xmlns:a16="http://schemas.microsoft.com/office/drawing/2014/main" id="{9049A397-96B5-47FD-9492-76666B7BE49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521739" y="1046396"/>
            <a:ext cx="649181" cy="649181"/>
          </a:xfrm>
          <a:prstGeom prst="rect">
            <a:avLst/>
          </a:prstGeom>
        </p:spPr>
      </p:pic>
      <p:sp>
        <p:nvSpPr>
          <p:cNvPr id="54" name="Textfeld 53">
            <a:extLst>
              <a:ext uri="{FF2B5EF4-FFF2-40B4-BE49-F238E27FC236}">
                <a16:creationId xmlns:a16="http://schemas.microsoft.com/office/drawing/2014/main" id="{4F46FE47-7DD4-42A5-8FCF-2B0E2F1E5C62}"/>
              </a:ext>
            </a:extLst>
          </p:cNvPr>
          <p:cNvSpPr txBox="1"/>
          <p:nvPr userDrawn="1"/>
        </p:nvSpPr>
        <p:spPr>
          <a:xfrm>
            <a:off x="107167" y="633659"/>
            <a:ext cx="12473191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200" dirty="0">
                <a:solidFill>
                  <a:srgbClr val="A6A6A6"/>
                </a:solidFill>
                <a:latin typeface="Calibri"/>
                <a:cs typeface="Calibri"/>
              </a:rPr>
              <a:t>Das Dokument unterstützt die systematische, schrittweise Erweiterung des genutzten Funktionsumfangs einer Hard- oder Software.</a:t>
            </a:r>
          </a:p>
        </p:txBody>
      </p:sp>
      <p:pic>
        <p:nvPicPr>
          <p:cNvPr id="55" name="Grafik 54">
            <a:extLst>
              <a:ext uri="{FF2B5EF4-FFF2-40B4-BE49-F238E27FC236}">
                <a16:creationId xmlns:a16="http://schemas.microsoft.com/office/drawing/2014/main" id="{E498CDEC-52BC-46A0-98DE-179B53878D8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216351" y="9259213"/>
            <a:ext cx="918568" cy="282016"/>
          </a:xfrm>
          <a:prstGeom prst="rect">
            <a:avLst/>
          </a:prstGeom>
        </p:spPr>
      </p:pic>
      <p:sp>
        <p:nvSpPr>
          <p:cNvPr id="56" name="Textfeld 55">
            <a:extLst>
              <a:ext uri="{FF2B5EF4-FFF2-40B4-BE49-F238E27FC236}">
                <a16:creationId xmlns:a16="http://schemas.microsoft.com/office/drawing/2014/main" id="{5DFD44D0-E105-4200-BD0A-D9BCD10C7A11}"/>
              </a:ext>
            </a:extLst>
          </p:cNvPr>
          <p:cNvSpPr txBox="1"/>
          <p:nvPr userDrawn="1"/>
        </p:nvSpPr>
        <p:spPr>
          <a:xfrm>
            <a:off x="1064670" y="9220082"/>
            <a:ext cx="10365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Diese Vorlage von Julia Friedrich, Kristin Gilbert, Ulrike Pietrzyk, Vanita Römer, Anne </a:t>
            </a:r>
            <a:r>
              <a:rPr lang="de-DE" sz="900" dirty="0" err="1"/>
              <a:t>Steputat-Rätze</a:t>
            </a:r>
            <a:r>
              <a:rPr lang="de-DE" sz="900" dirty="0"/>
              <a:t>, Christian Zinke-Wehlmann ist lizenziert unter einer Creative Commons Namensnennung - Nicht-kommerziell - Weitergabe unter gleichen Bedingungen 4.0 International Lizenz.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8DB550-921E-4611-8154-9C519D99F8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5434" y="5928744"/>
            <a:ext cx="2457450" cy="1810026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C78363C4-314D-43F9-BA45-5DCFD21A115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0564" y="2327733"/>
            <a:ext cx="8130969" cy="1331642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5875F96B-F089-4D36-B672-53CB931EBD9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9962" y="4181729"/>
            <a:ext cx="8130969" cy="378103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3B303213-811F-45CF-838B-B3A36BDA88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80120" y="5932437"/>
            <a:ext cx="4950931" cy="314701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4A74BCE5-5AF6-4693-BA73-D81CB7BE7DD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69719" y="8204929"/>
            <a:ext cx="2433819" cy="874525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F526464-2D68-4EED-8F3D-1D1EABE1AD1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160135" y="2302018"/>
            <a:ext cx="3403931" cy="6777435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7755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94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7035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22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6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10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12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07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960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A011B95-C083-45AC-84A4-C630E5B327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56360EB-3E23-49AD-867E-4DBEEA5F77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C93F032-4ED8-4669-B56F-5861103D15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7F6CFEF-9F6C-48C6-89FC-EBFA11D6FC1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C0EF59C6-9A09-4609-96CD-9648BC04417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84F6F08-D758-49E0-AB6A-5B02F43B9D5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053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87169F63480E47A4A366D077F66264" ma:contentTypeVersion="14" ma:contentTypeDescription="Ein neues Dokument erstellen." ma:contentTypeScope="" ma:versionID="ea17b75b0dce4f7bc41e6f4b91ebf3ab">
  <xsd:schema xmlns:xsd="http://www.w3.org/2001/XMLSchema" xmlns:xs="http://www.w3.org/2001/XMLSchema" xmlns:p="http://schemas.microsoft.com/office/2006/metadata/properties" xmlns:ns2="3c7add95-134f-4dd7-9f44-eb89225371ce" xmlns:ns3="3ac9bf3f-0aca-4e8f-9d86-c2b9b3b8aef2" targetNamespace="http://schemas.microsoft.com/office/2006/metadata/properties" ma:root="true" ma:fieldsID="745b96a7283bd5b506d3f27bf52e0ea4" ns2:_="" ns3:_="">
    <xsd:import namespace="3c7add95-134f-4dd7-9f44-eb89225371ce"/>
    <xsd:import namespace="3ac9bf3f-0aca-4e8f-9d86-c2b9b3b8ae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add95-134f-4dd7-9f44-eb89225371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59f612e2-bb73-4721-814c-5c6f0817b9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c9bf3f-0aca-4e8f-9d86-c2b9b3b8aef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b6d0a14-1df8-4fdd-89b1-3a3f49121141}" ma:internalName="TaxCatchAll" ma:showField="CatchAllData" ma:web="3ac9bf3f-0aca-4e8f-9d86-c2b9b3b8ae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c7add95-134f-4dd7-9f44-eb89225371ce">
      <Terms xmlns="http://schemas.microsoft.com/office/infopath/2007/PartnerControls"/>
    </lcf76f155ced4ddcb4097134ff3c332f>
    <TaxCatchAll xmlns="3ac9bf3f-0aca-4e8f-9d86-c2b9b3b8aef2" xsi:nil="true"/>
  </documentManagement>
</p:properties>
</file>

<file path=customXml/itemProps1.xml><?xml version="1.0" encoding="utf-8"?>
<ds:datastoreItem xmlns:ds="http://schemas.openxmlformats.org/officeDocument/2006/customXml" ds:itemID="{AE8724AC-1251-4CEB-B04F-279A5EE062BC}"/>
</file>

<file path=customXml/itemProps2.xml><?xml version="1.0" encoding="utf-8"?>
<ds:datastoreItem xmlns:ds="http://schemas.openxmlformats.org/officeDocument/2006/customXml" ds:itemID="{7B0B2C89-667B-492E-ACBE-6A5497F779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8DF6CD-2132-4282-9676-2259EAD37801}">
  <ds:schemaRefs>
    <ds:schemaRef ds:uri="http://purl.org/dc/elements/1.1/"/>
    <ds:schemaRef ds:uri="3ac9bf3f-0aca-4e8f-9d86-c2b9b3b8aef2"/>
    <ds:schemaRef ds:uri="http://www.w3.org/XML/1998/namespace"/>
    <ds:schemaRef ds:uri="http://purl.org/dc/dcmitype/"/>
    <ds:schemaRef ds:uri="3c7add95-134f-4dd7-9f44-eb89225371ce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A3-Papier (297 x 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Friedrich, Julia</dc:creator>
  <cp:lastModifiedBy>Friedrich, Julia</cp:lastModifiedBy>
  <cp:revision>2</cp:revision>
  <dcterms:created xsi:type="dcterms:W3CDTF">2021-05-20T15:52:40Z</dcterms:created>
  <dcterms:modified xsi:type="dcterms:W3CDTF">2023-01-16T07:53:29Z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0x010100FA87169F63480E47A4A366D077F66264</vt:lpwstr>
  </property>
</Properties>
</file>